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0" r:id="rId6"/>
    <p:sldId id="268" r:id="rId7"/>
    <p:sldId id="263" r:id="rId8"/>
    <p:sldId id="264" r:id="rId9"/>
    <p:sldId id="265" r:id="rId10"/>
    <p:sldId id="267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83F34-B9B7-4FE4-8594-8EB1B740ECBD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8BE86-FB6C-4B52-A150-D4432F122C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20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51050-AEC4-43A2-A05D-7926290B4F86}" type="slidenum">
              <a:rPr lang="it-IT"/>
              <a:pPr/>
              <a:t>4</a:t>
            </a:fld>
            <a:endParaRPr lang="it-IT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28FE4-6EB1-40AB-BB3C-70F60D38A112}" type="slidenum">
              <a:rPr lang="it-IT"/>
              <a:pPr/>
              <a:t>7</a:t>
            </a:fld>
            <a:endParaRPr lang="it-IT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5F23D-252D-4A14-A6E5-839FD1748CBD}" type="slidenum">
              <a:rPr lang="it-IT"/>
              <a:pPr/>
              <a:t>8</a:t>
            </a:fld>
            <a:endParaRPr lang="it-IT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CC1EB-0771-4B72-900B-0EAF0212DCF2}" type="slidenum">
              <a:rPr lang="it-IT"/>
              <a:pPr/>
              <a:t>9</a:t>
            </a:fld>
            <a:endParaRPr lang="it-IT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DA53B-0101-4DAE-82E9-846B53CF5A9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95" y="6021288"/>
            <a:ext cx="29718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" y="6021288"/>
            <a:ext cx="50403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4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39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4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52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64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38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79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87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39CF-ADD6-4061-8381-942F6ABA6E0F}" type="datetimeFigureOut">
              <a:rPr lang="pl-PL" smtClean="0"/>
              <a:t>2013-09-29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3713-79D0-4EAF-A35A-69BB0B1C71AD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1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04" y="6132877"/>
            <a:ext cx="29718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901"/>
            <a:ext cx="504031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5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96267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>
                  <a:solidFill>
                    <a:schemeClr val="bg1">
                      <a:alpha val="7000"/>
                    </a:schemeClr>
                  </a:solidFill>
                </a:ln>
              </a:rPr>
              <a:t/>
            </a:r>
            <a:br>
              <a:rPr lang="pl-PL" b="1" dirty="0" smtClean="0">
                <a:ln>
                  <a:solidFill>
                    <a:schemeClr val="bg1">
                      <a:alpha val="7000"/>
                    </a:schemeClr>
                  </a:solidFill>
                </a:ln>
              </a:rPr>
            </a:br>
            <a:r>
              <a:rPr lang="pl-PL" sz="3600" b="1" dirty="0" smtClean="0">
                <a:ln>
                  <a:solidFill>
                    <a:schemeClr val="bg1">
                      <a:alpha val="7000"/>
                    </a:schemeClr>
                  </a:solidFill>
                </a:ln>
              </a:rPr>
              <a:t>Zaprojektowanie </a:t>
            </a:r>
            <a:r>
              <a:rPr lang="pl-PL" sz="3600" b="1" dirty="0">
                <a:ln>
                  <a:solidFill>
                    <a:schemeClr val="bg1">
                      <a:alpha val="7000"/>
                    </a:schemeClr>
                  </a:solidFill>
                </a:ln>
              </a:rPr>
              <a:t>i wykonanie robót budowlanych z dostawą urządzeń i ich uruchomieniem na Kontrakt nr 1</a:t>
            </a:r>
            <a:br>
              <a:rPr lang="pl-PL" sz="3600" b="1" dirty="0">
                <a:ln>
                  <a:solidFill>
                    <a:schemeClr val="bg1">
                      <a:alpha val="7000"/>
                    </a:schemeClr>
                  </a:solidFill>
                </a:ln>
              </a:rPr>
            </a:br>
            <a:r>
              <a:rPr lang="pl-PL" b="1" dirty="0" smtClean="0">
                <a:ln>
                  <a:solidFill>
                    <a:schemeClr val="bg1">
                      <a:alpha val="7000"/>
                    </a:schemeClr>
                  </a:solidFill>
                </a:ln>
              </a:rPr>
              <a:t>„</a:t>
            </a:r>
            <a:r>
              <a:rPr lang="pl-PL" sz="4900" b="1" dirty="0" smtClean="0">
                <a:ln>
                  <a:solidFill>
                    <a:schemeClr val="bg1">
                      <a:alpha val="7000"/>
                    </a:schemeClr>
                  </a:solidFill>
                </a:ln>
              </a:rPr>
              <a:t>BUDOWA ZAKŁADU TERMICZNEGO PRZEKSZTAŁCANIA ODPADÓW KOMUNALNYCH DLA BYDGOSKO-TORUŃSKIEGO OBSZARU</a:t>
            </a:r>
            <a:br>
              <a:rPr lang="pl-PL" sz="4900" b="1" dirty="0" smtClean="0">
                <a:ln>
                  <a:solidFill>
                    <a:schemeClr val="bg1">
                      <a:alpha val="7000"/>
                    </a:schemeClr>
                  </a:solidFill>
                </a:ln>
              </a:rPr>
            </a:br>
            <a:r>
              <a:rPr lang="pl-PL" sz="4900" b="1" dirty="0" smtClean="0">
                <a:ln>
                  <a:solidFill>
                    <a:schemeClr val="bg1">
                      <a:alpha val="7000"/>
                    </a:schemeClr>
                  </a:solidFill>
                </a:ln>
              </a:rPr>
              <a:t>METROPOLITALNEGO</a:t>
            </a:r>
            <a:r>
              <a:rPr lang="pl-PL" b="1" dirty="0" smtClean="0">
                <a:ln>
                  <a:solidFill>
                    <a:schemeClr val="bg1">
                      <a:alpha val="7000"/>
                    </a:schemeClr>
                  </a:solidFill>
                </a:ln>
              </a:rPr>
              <a:t>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92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5943600" cy="685800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FF9933"/>
                </a:solidFill>
                <a:latin typeface="Swis721 Ex BT" pitchFamily="34" charset="0"/>
              </a:rPr>
              <a:t/>
            </a:r>
            <a:br>
              <a:rPr lang="en-GB" sz="2800" b="1" dirty="0">
                <a:solidFill>
                  <a:srgbClr val="FF9933"/>
                </a:solidFill>
                <a:latin typeface="Swis721 Ex BT" pitchFamily="34" charset="0"/>
              </a:rPr>
            </a:br>
            <a:r>
              <a:rPr lang="pl-PL" dirty="0">
                <a:latin typeface="+mn-lt"/>
              </a:rPr>
              <a:t>P</a:t>
            </a:r>
            <a:r>
              <a:rPr lang="pl-PL" dirty="0" smtClean="0">
                <a:latin typeface="+mn-lt"/>
              </a:rPr>
              <a:t>arametry emisyjne</a:t>
            </a:r>
            <a:endParaRPr lang="it-IT" dirty="0">
              <a:latin typeface="+mn-lt"/>
            </a:endParaRPr>
          </a:p>
        </p:txBody>
      </p:sp>
      <p:graphicFrame>
        <p:nvGraphicFramePr>
          <p:cNvPr id="217268" name="Group 3252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943303781"/>
              </p:ext>
            </p:extLst>
          </p:nvPr>
        </p:nvGraphicFramePr>
        <p:xfrm>
          <a:off x="1331640" y="1268760"/>
          <a:ext cx="6329378" cy="4817365"/>
        </p:xfrm>
        <a:graphic>
          <a:graphicData uri="http://schemas.openxmlformats.org/drawingml/2006/table">
            <a:tbl>
              <a:tblPr/>
              <a:tblGrid>
                <a:gridCol w="2362200"/>
                <a:gridCol w="1966914"/>
                <a:gridCol w="2000264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Zanieczyszczenie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Limit emisji zanieczyszczeń ustawowy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dzienny średni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Stężenie w odniesieniu do suchego gazu i w przeliczeniu na 11% tlenu w spalinach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Limit emisji gwarantowany przez Wykonawcę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dzienny średni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Stężenie w odniesieniu do suchego gazu i w przeliczeniu na 11% tlenu w spalinach.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Gwarantowane emisje pyłów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mg/Nm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³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Gwarantowane emisje NOx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Gwarantowane emisje HCl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Gwarantowane emisje HF</a:t>
                      </a:r>
                      <a:endParaRPr kumimoji="0" lang="it-IT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Gwarantowane emisje SO₂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Gwarantowane emisje substancji organicznych w postaci gazów i par wyrażonych jako całkowity węgiel organiczny (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TOC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mg/ Nm³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0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 smtClean="0"/>
              <a:t>DZIĘKUJĘ ZA UWAGĘ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34647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pl-PL" b="1" dirty="0" smtClean="0"/>
              <a:t>WYKONAWCA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KONSORCJUM FIRM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022405"/>
            <a:ext cx="4040188" cy="1152128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ASTALDI S.p.A</a:t>
            </a:r>
            <a:r>
              <a:rPr lang="pl-PL" sz="3200" dirty="0" smtClean="0"/>
              <a:t>.</a:t>
            </a:r>
            <a:endParaRPr lang="pl-PL" sz="32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6240" y="2171277"/>
            <a:ext cx="4041775" cy="997183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TM.E. S.p.A</a:t>
            </a:r>
            <a:r>
              <a:rPr lang="pl-PL" sz="3200" dirty="0" smtClean="0"/>
              <a:t>.</a:t>
            </a:r>
            <a:endParaRPr lang="pl-PL" sz="3200" dirty="0" smtClean="0"/>
          </a:p>
        </p:txBody>
      </p:sp>
      <p:pic>
        <p:nvPicPr>
          <p:cNvPr id="7" name="Content Placeholder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2" b="100000" l="500" r="100000">
                        <a14:foregroundMark x1="1333" y1="89732" x2="19833" y2="3125"/>
                        <a14:foregroundMark x1="20167" y1="4911" x2="25333" y2="36607"/>
                        <a14:foregroundMark x1="25333" y1="36607" x2="23167" y2="44643"/>
                        <a14:foregroundMark x1="23167" y1="47321" x2="25833" y2="53125"/>
                        <a14:foregroundMark x1="26500" y1="54911" x2="27500" y2="61161"/>
                        <a14:foregroundMark x1="28000" y1="65179" x2="27500" y2="73214"/>
                        <a14:foregroundMark x1="25000" y1="87500" x2="20667" y2="90625"/>
                        <a14:foregroundMark x1="14167" y1="90625" x2="9000" y2="69196"/>
                        <a14:foregroundMark x1="16333" y1="50446" x2="16333" y2="50446"/>
                        <a14:foregroundMark x1="22667" y1="46875" x2="13667" y2="50446"/>
                        <a14:foregroundMark x1="33000" y1="83929" x2="31833" y2="88839"/>
                        <a14:foregroundMark x1="39833" y1="96875" x2="39833" y2="96875"/>
                        <a14:foregroundMark x1="51167" y1="76786" x2="51167" y2="76786"/>
                        <a14:foregroundMark x1="62667" y1="67857" x2="62667" y2="67857"/>
                        <a14:foregroundMark x1="70333" y1="75000" x2="70333" y2="75000"/>
                        <a14:foregroundMark x1="79333" y1="73214" x2="79333" y2="73214"/>
                        <a14:foregroundMark x1="98333" y1="70089" x2="98333" y2="70089"/>
                        <a14:foregroundMark x1="15833" y1="57143" x2="15833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74533"/>
            <a:ext cx="5014595" cy="1871980"/>
          </a:xfrm>
          <a:prstGeom prst="rect">
            <a:avLst/>
          </a:prstGeom>
        </p:spPr>
      </p:pic>
      <p:pic>
        <p:nvPicPr>
          <p:cNvPr id="12" name="Content Placeholder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15" l="2915" r="100000">
                        <a14:foregroundMark x1="22523" y1="47118" x2="22523" y2="47118"/>
                        <a14:foregroundMark x1="29783" y1="45637" x2="29783" y2="45637"/>
                        <a14:foregroundMark x1="37043" y1="46378" x2="37043" y2="46378"/>
                        <a14:foregroundMark x1="35559" y1="80434" x2="62427" y2="81861"/>
                        <a14:foregroundMark x1="63169" y1="82602" x2="63169" y2="46378"/>
                        <a14:foregroundMark x1="63911" y1="47805" x2="83519" y2="47805"/>
                        <a14:foregroundMark x1="32697" y1="15230" x2="32697" y2="15230"/>
                        <a14:foregroundMark x1="29041" y1="4336" x2="29041" y2="4336"/>
                        <a14:foregroundMark x1="95125" y1="68112" x2="95125" y2="68112"/>
                        <a14:foregroundMark x1="67886" y1="93971" x2="67886" y2="93971"/>
                        <a14:foregroundMark x1="59830" y1="97620" x2="59830" y2="97620"/>
                        <a14:foregroundMark x1="2915" y1="65574" x2="2915" y2="65574"/>
                        <a14:foregroundMark x1="88341" y1="21840" x2="88341" y2="2184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5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58966"/>
            <a:ext cx="1877060" cy="18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3142"/>
            <a:ext cx="8229600" cy="1498178"/>
          </a:xfrm>
        </p:spPr>
        <p:txBody>
          <a:bodyPr>
            <a:noAutofit/>
          </a:bodyPr>
          <a:lstStyle/>
          <a:p>
            <a:r>
              <a:rPr lang="pl-PL" sz="4000" dirty="0" smtClean="0"/>
              <a:t>Zakład Termicznego Przekształcania Odpadów Komunalnych w Bydgoszczy </a:t>
            </a:r>
            <a:endParaRPr lang="pl-PL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24367" cy="4464496"/>
          </a:xfrm>
        </p:spPr>
      </p:pic>
    </p:spTree>
    <p:extLst>
      <p:ext uri="{BB962C8B-B14F-4D97-AF65-F5344CB8AC3E}">
        <p14:creationId xmlns:p14="http://schemas.microsoft.com/office/powerpoint/2010/main" val="22590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l-PL" sz="2800" dirty="0" smtClean="0"/>
              <a:t>Wykonanie nowego ZTPOK w formule „Zaprojektuj i Zbuduj”</a:t>
            </a:r>
          </a:p>
          <a:p>
            <a:pPr>
              <a:lnSpc>
                <a:spcPct val="90000"/>
              </a:lnSpc>
              <a:buNone/>
            </a:pPr>
            <a:endParaRPr lang="en-GB" sz="2800" dirty="0" smtClean="0"/>
          </a:p>
          <a:p>
            <a:pPr>
              <a:lnSpc>
                <a:spcPct val="90000"/>
              </a:lnSpc>
              <a:buNone/>
            </a:pPr>
            <a:r>
              <a:rPr lang="en-GB" sz="2800" dirty="0" smtClean="0"/>
              <a:t>	- </a:t>
            </a:r>
            <a:r>
              <a:rPr lang="pl-PL" sz="2800" dirty="0" smtClean="0"/>
              <a:t>Data rozpoczęcia kontraktu</a:t>
            </a:r>
            <a:r>
              <a:rPr lang="it-IT" sz="2800" dirty="0" smtClean="0"/>
              <a:t>:	</a:t>
            </a:r>
            <a:r>
              <a:rPr lang="pl-PL" sz="2800" dirty="0" smtClean="0"/>
              <a:t>18 Września 2012r.</a:t>
            </a:r>
            <a:endParaRPr lang="it-IT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	- </a:t>
            </a:r>
            <a:r>
              <a:rPr lang="pl-PL" sz="2800" dirty="0" smtClean="0"/>
              <a:t>Ilość linii</a:t>
            </a:r>
            <a:r>
              <a:rPr lang="en-GB" sz="2800" dirty="0" smtClean="0"/>
              <a:t>:			2 </a:t>
            </a: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	- </a:t>
            </a:r>
            <a:r>
              <a:rPr lang="pl-PL" sz="2800" dirty="0" smtClean="0"/>
              <a:t>Wydajność Zakładu</a:t>
            </a:r>
            <a:r>
              <a:rPr lang="en-GB" sz="2800" dirty="0" smtClean="0"/>
              <a:t>: 	</a:t>
            </a:r>
            <a:r>
              <a:rPr lang="pl-PL" sz="2800" dirty="0" smtClean="0"/>
              <a:t> 	180 000 Mg/rok</a:t>
            </a: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	- </a:t>
            </a:r>
            <a:r>
              <a:rPr lang="pl-PL" sz="2800" dirty="0" smtClean="0"/>
              <a:t>Moc elektryczna</a:t>
            </a:r>
            <a:r>
              <a:rPr lang="en-GB" sz="2800" dirty="0" smtClean="0"/>
              <a:t>: 	</a:t>
            </a:r>
            <a:r>
              <a:rPr lang="pl-PL" sz="2800" dirty="0" smtClean="0"/>
              <a:t>	9,2</a:t>
            </a:r>
            <a:r>
              <a:rPr lang="en-GB" sz="2800" dirty="0" smtClean="0"/>
              <a:t> </a:t>
            </a:r>
            <a:r>
              <a:rPr lang="en-GB" sz="2800" dirty="0" smtClean="0"/>
              <a:t>MW</a:t>
            </a:r>
            <a:r>
              <a:rPr lang="pl-PL" sz="2800" dirty="0" smtClean="0"/>
              <a:t>e</a:t>
            </a:r>
            <a:endParaRPr lang="pl-PL" sz="2800" dirty="0" smtClean="0"/>
          </a:p>
          <a:p>
            <a:pPr marL="342900" lvl="2" indent="-342900">
              <a:lnSpc>
                <a:spcPct val="90000"/>
              </a:lnSpc>
              <a:buNone/>
            </a:pPr>
            <a:r>
              <a:rPr lang="en-GB" sz="2800" dirty="0" smtClean="0"/>
              <a:t>	- </a:t>
            </a:r>
            <a:r>
              <a:rPr lang="pl-PL" sz="2800" dirty="0" smtClean="0"/>
              <a:t>Moc cieplna</a:t>
            </a:r>
            <a:r>
              <a:rPr lang="it-IT" sz="2800" dirty="0" smtClean="0"/>
              <a:t>:</a:t>
            </a:r>
            <a:r>
              <a:rPr lang="pl-PL" sz="2800" dirty="0" smtClean="0"/>
              <a:t>			27,7 MWt</a:t>
            </a:r>
            <a:endParaRPr lang="en-GB" sz="2800" dirty="0" smtClean="0"/>
          </a:p>
          <a:p>
            <a:pPr marL="342900" lvl="2" indent="-342900">
              <a:lnSpc>
                <a:spcPct val="90000"/>
              </a:lnSpc>
              <a:buNone/>
            </a:pPr>
            <a:r>
              <a:rPr lang="en-GB" sz="2800" dirty="0" smtClean="0"/>
              <a:t>	- </a:t>
            </a:r>
            <a:r>
              <a:rPr lang="pl-PL" sz="2800" dirty="0" smtClean="0"/>
              <a:t>Dyspozycyjność</a:t>
            </a:r>
            <a:r>
              <a:rPr lang="it-IT" sz="2800" dirty="0" smtClean="0"/>
              <a:t>:		&gt; </a:t>
            </a:r>
            <a:r>
              <a:rPr lang="pl-PL" sz="2800" dirty="0" smtClean="0"/>
              <a:t>7800</a:t>
            </a:r>
            <a:r>
              <a:rPr lang="it-IT" sz="2800" dirty="0" smtClean="0"/>
              <a:t> h</a:t>
            </a:r>
            <a:r>
              <a:rPr lang="pl-PL" sz="2800" dirty="0" smtClean="0"/>
              <a:t>/rok</a:t>
            </a:r>
          </a:p>
          <a:p>
            <a:pPr marL="342900" lvl="2" indent="-342900">
              <a:lnSpc>
                <a:spcPct val="90000"/>
              </a:lnSpc>
              <a:buNone/>
            </a:pPr>
            <a:r>
              <a:rPr lang="pl-PL" sz="2800" dirty="0"/>
              <a:t>	</a:t>
            </a:r>
            <a:r>
              <a:rPr lang="pl-PL" sz="2800" dirty="0" smtClean="0"/>
              <a:t>- Czas realizacji:			1100 dni</a:t>
            </a:r>
            <a:endParaRPr lang="it-IT" sz="28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+mn-lt"/>
              </a:rPr>
              <a:t>Cel Projektu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</a:t>
            </a:r>
            <a:endParaRPr lang="pl-PL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TextBox 7"/>
          <p:cNvSpPr txBox="1"/>
          <p:nvPr/>
        </p:nvSpPr>
        <p:spPr>
          <a:xfrm>
            <a:off x="1282443" y="1344055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PODPISANIE UMOWY - 18 WRZEŚNIA 2012r.</a:t>
            </a:r>
            <a:endParaRPr lang="pl-PL" sz="2000" b="1" dirty="0"/>
          </a:p>
        </p:txBody>
      </p:sp>
      <p:sp>
        <p:nvSpPr>
          <p:cNvPr id="3" name="Down Arrow 2"/>
          <p:cNvSpPr/>
          <p:nvPr/>
        </p:nvSpPr>
        <p:spPr>
          <a:xfrm>
            <a:off x="4150104" y="1744165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/>
          <p:cNvSpPr txBox="1"/>
          <p:nvPr/>
        </p:nvSpPr>
        <p:spPr>
          <a:xfrm>
            <a:off x="539552" y="2376816"/>
            <a:ext cx="860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UZYSKANIE </a:t>
            </a:r>
            <a:r>
              <a:rPr lang="pl-PL" sz="2000" b="1" dirty="0" smtClean="0"/>
              <a:t>OSTATECZNEGO POZWOLENIA </a:t>
            </a:r>
            <a:r>
              <a:rPr lang="pl-PL" sz="2000" b="1" dirty="0" smtClean="0"/>
              <a:t>NA BUDOWĘ  - 30 SIERPNIA </a:t>
            </a:r>
            <a:r>
              <a:rPr lang="pl-PL" sz="2000" b="1" dirty="0" smtClean="0"/>
              <a:t>2013r</a:t>
            </a:r>
            <a:r>
              <a:rPr lang="pl-PL" sz="2000" b="1" dirty="0" smtClean="0"/>
              <a:t>. </a:t>
            </a:r>
          </a:p>
        </p:txBody>
      </p:sp>
      <p:sp>
        <p:nvSpPr>
          <p:cNvPr id="9" name="Down Arrow 8"/>
          <p:cNvSpPr/>
          <p:nvPr/>
        </p:nvSpPr>
        <p:spPr>
          <a:xfrm>
            <a:off x="4149617" y="2830967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own Arrow 9"/>
          <p:cNvSpPr/>
          <p:nvPr/>
        </p:nvSpPr>
        <p:spPr>
          <a:xfrm>
            <a:off x="4166026" y="3788609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/>
          <p:cNvSpPr txBox="1"/>
          <p:nvPr/>
        </p:nvSpPr>
        <p:spPr>
          <a:xfrm>
            <a:off x="1301468" y="3360057"/>
            <a:ext cx="653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ZAKOŃCZENIE PRAC BUDOWLANYCH </a:t>
            </a:r>
            <a:r>
              <a:rPr lang="pl-PL" sz="2000" b="1" dirty="0" smtClean="0"/>
              <a:t>– </a:t>
            </a:r>
            <a:r>
              <a:rPr lang="pl-PL" sz="2000" b="1" dirty="0" smtClean="0"/>
              <a:t>II/III KWARTAŁ </a:t>
            </a:r>
            <a:r>
              <a:rPr lang="pl-PL" sz="2000" b="1" dirty="0" smtClean="0"/>
              <a:t>2015r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1249" y="4320346"/>
            <a:ext cx="5896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ROZRUCH TECHNOLOGICZNY – </a:t>
            </a:r>
            <a:r>
              <a:rPr lang="pl-PL" sz="2000" b="1" dirty="0" smtClean="0"/>
              <a:t>II/III KWARTAŁ </a:t>
            </a:r>
            <a:r>
              <a:rPr lang="pl-PL" sz="2000" b="1" dirty="0" smtClean="0"/>
              <a:t>2015r.</a:t>
            </a:r>
            <a:endParaRPr lang="pl-PL" sz="2000" b="1" dirty="0"/>
          </a:p>
        </p:txBody>
      </p:sp>
      <p:sp>
        <p:nvSpPr>
          <p:cNvPr id="11" name="Down Arrow 10"/>
          <p:cNvSpPr/>
          <p:nvPr/>
        </p:nvSpPr>
        <p:spPr>
          <a:xfrm>
            <a:off x="4166026" y="4725313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1338023" y="5359705"/>
            <a:ext cx="602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POZWOLENIE NA UŻTKOWANIE – </a:t>
            </a:r>
            <a:r>
              <a:rPr lang="pl-PL" sz="2000" b="1" dirty="0" smtClean="0"/>
              <a:t>III/IV KWARTAŁ 2015r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1977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JAKOŚĆ I BEZPIECZEŃSTWO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Spełnienie kryteriów Najlepszej </a:t>
            </a:r>
            <a:r>
              <a:rPr lang="pl-PL" dirty="0"/>
              <a:t>D</a:t>
            </a:r>
            <a:r>
              <a:rPr lang="pl-PL" dirty="0" smtClean="0"/>
              <a:t>ostępnej </a:t>
            </a:r>
            <a:r>
              <a:rPr lang="pl-PL" dirty="0"/>
              <a:t>T</a:t>
            </a:r>
            <a:r>
              <a:rPr lang="pl-PL" dirty="0" smtClean="0"/>
              <a:t>echnologi (BAT).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Spełnienie wymagań zawartych w Decyzji o Środowiskowych Uwarunkowaniach.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Spełnienie ustawowych wymagań emisji zanieczyszczeń.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98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+mn-lt"/>
              </a:rPr>
              <a:t>Parametry ZTPOK</a:t>
            </a:r>
            <a:endParaRPr lang="it-IT" dirty="0">
              <a:latin typeface="+mn-lt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/>
          </a:bodyPr>
          <a:lstStyle/>
          <a:p>
            <a:endParaRPr lang="pl-PL" sz="2800" u="sng" dirty="0" smtClean="0"/>
          </a:p>
          <a:p>
            <a:r>
              <a:rPr lang="pl-PL" sz="2800" u="sng" dirty="0" smtClean="0"/>
              <a:t>Wydajność ZPTOK</a:t>
            </a:r>
            <a:r>
              <a:rPr lang="en-GB" sz="2800" dirty="0" smtClean="0"/>
              <a:t>: </a:t>
            </a:r>
            <a:r>
              <a:rPr lang="pl-PL" sz="2800" dirty="0" smtClean="0"/>
              <a:t>180 000 Mg/rok</a:t>
            </a:r>
            <a:endParaRPr lang="en-GB" sz="2800" dirty="0"/>
          </a:p>
          <a:p>
            <a:r>
              <a:rPr lang="pl-PL" sz="2800" u="sng" dirty="0" smtClean="0"/>
              <a:t>Moc elektryczna </a:t>
            </a:r>
            <a:r>
              <a:rPr lang="en-GB" sz="2800" dirty="0" smtClean="0"/>
              <a:t>: </a:t>
            </a:r>
            <a:r>
              <a:rPr lang="pl-PL" sz="2800" dirty="0" smtClean="0"/>
              <a:t>9,2 </a:t>
            </a:r>
            <a:r>
              <a:rPr lang="en-GB" sz="2800" dirty="0" smtClean="0"/>
              <a:t>MW</a:t>
            </a:r>
            <a:r>
              <a:rPr lang="pl-PL" sz="2800" dirty="0"/>
              <a:t>e</a:t>
            </a:r>
            <a:r>
              <a:rPr lang="en-GB" sz="2800" dirty="0" smtClean="0"/>
              <a:t> </a:t>
            </a:r>
            <a:endParaRPr lang="pl-PL" sz="2800" dirty="0" smtClean="0"/>
          </a:p>
          <a:p>
            <a:r>
              <a:rPr lang="pl-PL" sz="2800" u="sng" dirty="0" smtClean="0"/>
              <a:t>Moc cieplna</a:t>
            </a:r>
            <a:r>
              <a:rPr lang="pl-PL" sz="2800" dirty="0" smtClean="0"/>
              <a:t>: 27,7 MWt</a:t>
            </a:r>
            <a:endParaRPr lang="en-GB" sz="2800" dirty="0"/>
          </a:p>
          <a:p>
            <a:r>
              <a:rPr lang="en-GB" sz="2800" u="sng" dirty="0" err="1" smtClean="0"/>
              <a:t>Technolog</a:t>
            </a:r>
            <a:r>
              <a:rPr lang="pl-PL" sz="2800" u="sng" dirty="0" smtClean="0"/>
              <a:t>ia</a:t>
            </a:r>
            <a:r>
              <a:rPr lang="en-GB" sz="2800" dirty="0" smtClean="0"/>
              <a:t>: </a:t>
            </a:r>
            <a:r>
              <a:rPr lang="pl-PL" sz="2800" dirty="0" smtClean="0"/>
              <a:t>Komora paleniskowa z ruchomym rusztem</a:t>
            </a:r>
            <a:r>
              <a:rPr lang="en-GB" sz="2800" dirty="0" smtClean="0"/>
              <a:t>; </a:t>
            </a:r>
            <a:r>
              <a:rPr lang="pl-PL" sz="2800" dirty="0" smtClean="0"/>
              <a:t>kocioł zintegrowany z komorą </a:t>
            </a:r>
            <a:endParaRPr lang="en-GB" sz="2800" dirty="0"/>
          </a:p>
          <a:p>
            <a:r>
              <a:rPr lang="pl-PL" sz="2800" u="sng" dirty="0" smtClean="0"/>
              <a:t>Produkcja pary</a:t>
            </a:r>
            <a:r>
              <a:rPr lang="en-GB" sz="2800" dirty="0" smtClean="0"/>
              <a:t>: </a:t>
            </a:r>
            <a:r>
              <a:rPr lang="pl-PL" sz="2800" dirty="0" smtClean="0"/>
              <a:t>64</a:t>
            </a:r>
            <a:r>
              <a:rPr lang="en-GB" sz="2800" dirty="0" smtClean="0"/>
              <a:t> </a:t>
            </a:r>
            <a:r>
              <a:rPr lang="en-GB" sz="2800" dirty="0"/>
              <a:t>ton/h (T = </a:t>
            </a:r>
            <a:r>
              <a:rPr lang="en-GB" sz="2800" dirty="0" smtClean="0"/>
              <a:t>4</a:t>
            </a:r>
            <a:r>
              <a:rPr lang="pl-PL" sz="2800" dirty="0" smtClean="0"/>
              <a:t>2</a:t>
            </a:r>
            <a:r>
              <a:rPr lang="en-GB" sz="2800" dirty="0" smtClean="0"/>
              <a:t>0 </a:t>
            </a:r>
            <a:r>
              <a:rPr lang="en-GB" sz="2800" dirty="0"/>
              <a:t>°C - P = </a:t>
            </a:r>
            <a:r>
              <a:rPr lang="en-GB" sz="2800" dirty="0" smtClean="0"/>
              <a:t>4</a:t>
            </a:r>
            <a:r>
              <a:rPr lang="pl-PL" sz="2800" dirty="0" smtClean="0"/>
              <a:t>4</a:t>
            </a:r>
            <a:r>
              <a:rPr lang="en-GB" sz="2800" dirty="0" smtClean="0"/>
              <a:t> </a:t>
            </a:r>
            <a:r>
              <a:rPr lang="pl-PL" sz="2800" dirty="0" smtClean="0"/>
              <a:t>MPa</a:t>
            </a:r>
            <a:r>
              <a:rPr lang="en-GB" sz="2800" dirty="0" smtClean="0"/>
              <a:t>)</a:t>
            </a:r>
            <a:endParaRPr lang="pl-PL" sz="2800" dirty="0" smtClean="0"/>
          </a:p>
          <a:p>
            <a:r>
              <a:rPr lang="pl-PL" sz="2800" u="sng" dirty="0" smtClean="0"/>
              <a:t>Dostępność instalacji</a:t>
            </a:r>
            <a:r>
              <a:rPr lang="pl-PL" sz="2800" dirty="0" smtClean="0"/>
              <a:t>: 7800 h/rok</a:t>
            </a:r>
            <a:endParaRPr lang="en-GB" sz="2800" dirty="0"/>
          </a:p>
          <a:p>
            <a:endParaRPr lang="en-GB" sz="28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72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89248"/>
            <a:ext cx="8229600" cy="53340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+mn-lt"/>
              </a:rPr>
              <a:t>Opis kotła</a:t>
            </a:r>
            <a:r>
              <a:rPr lang="en-GB" dirty="0" smtClean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komory paleniskowej</a:t>
            </a:r>
            <a:endParaRPr lang="en-GB" dirty="0">
              <a:latin typeface="+mn-lt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280920" cy="4572000"/>
          </a:xfrm>
        </p:spPr>
        <p:txBody>
          <a:bodyPr>
            <a:normAutofit lnSpcReduction="10000"/>
          </a:bodyPr>
          <a:lstStyle/>
          <a:p>
            <a:endParaRPr lang="pl-PL" u="sng" dirty="0" smtClean="0"/>
          </a:p>
          <a:p>
            <a:r>
              <a:rPr lang="pl-PL" u="sng" dirty="0" smtClean="0"/>
              <a:t>Technologia rusztu</a:t>
            </a:r>
            <a:r>
              <a:rPr lang="en-GB" dirty="0" smtClean="0"/>
              <a:t>: </a:t>
            </a:r>
            <a:r>
              <a:rPr lang="pl-PL" dirty="0" smtClean="0"/>
              <a:t>ruszt mechaniczny ruchomy, schodkowy, pochyły o wydajnym chłodzeniu powietrznym.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pl-PL" u="sng" dirty="0" smtClean="0"/>
              <a:t>Technologia kotła</a:t>
            </a:r>
            <a:r>
              <a:rPr lang="en-GB" dirty="0" smtClean="0"/>
              <a:t>: </a:t>
            </a:r>
            <a:r>
              <a:rPr lang="pl-PL" dirty="0"/>
              <a:t>k</a:t>
            </a:r>
            <a:r>
              <a:rPr lang="pl-PL" dirty="0" smtClean="0"/>
              <a:t>ocioł pionowy</a:t>
            </a:r>
            <a:endParaRPr lang="en-GB" dirty="0"/>
          </a:p>
          <a:p>
            <a:r>
              <a:rPr lang="pl-PL" u="sng" dirty="0" smtClean="0"/>
              <a:t>Wykładzina</a:t>
            </a:r>
            <a:r>
              <a:rPr lang="en-GB" u="sng" dirty="0" smtClean="0"/>
              <a:t> </a:t>
            </a:r>
            <a:r>
              <a:rPr lang="pl-PL" u="sng" dirty="0" smtClean="0"/>
              <a:t>kotła</a:t>
            </a:r>
            <a:r>
              <a:rPr lang="en-GB" dirty="0" smtClean="0"/>
              <a:t>: </a:t>
            </a:r>
            <a:r>
              <a:rPr lang="pl-PL" dirty="0" smtClean="0"/>
              <a:t>pierwsza sekcja komory kotła jest wyłozony materiałem </a:t>
            </a:r>
            <a:r>
              <a:rPr lang="en-GB" dirty="0" smtClean="0"/>
              <a:t>Inconel</a:t>
            </a:r>
            <a:endParaRPr lang="pl-PL" dirty="0" smtClean="0"/>
          </a:p>
          <a:p>
            <a:r>
              <a:rPr lang="pl-PL" u="sng" dirty="0" smtClean="0"/>
              <a:t>Temperatura minimalna w komorze spalania: </a:t>
            </a:r>
            <a:r>
              <a:rPr lang="pl-PL" dirty="0" smtClean="0"/>
              <a:t>850 ˚C</a:t>
            </a:r>
            <a:endParaRPr lang="en-GB" dirty="0" smtClean="0"/>
          </a:p>
          <a:p>
            <a:pPr>
              <a:buFont typeface="Wingdings" pitchFamily="2" charset="2"/>
              <a:buChar char="v"/>
            </a:pPr>
            <a:endParaRPr lang="en-GB" sz="2400" dirty="0"/>
          </a:p>
          <a:p>
            <a:pPr>
              <a:buFont typeface="Wingdings" pitchFamily="2" charset="2"/>
              <a:buChar char="v"/>
            </a:pPr>
            <a:endParaRPr lang="en-GB" sz="2400" dirty="0"/>
          </a:p>
          <a:p>
            <a:pPr>
              <a:buFont typeface="Wingdings" pitchFamily="2" charset="2"/>
              <a:buNone/>
            </a:pPr>
            <a:endParaRPr lang="it-IT" sz="2400" dirty="0"/>
          </a:p>
          <a:p>
            <a:pPr>
              <a:buFont typeface="Wingdings" pitchFamily="2" charset="2"/>
              <a:buChar char="v"/>
            </a:pPr>
            <a:endParaRPr lang="it-IT" sz="2400" dirty="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962400" y="1524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it-IT" sz="2000" b="1">
              <a:solidFill>
                <a:srgbClr val="FF9933"/>
              </a:solidFill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2999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095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+mn-lt"/>
              </a:rPr>
              <a:t>System Oczyszczania </a:t>
            </a:r>
            <a:r>
              <a:rPr lang="pl-PL" dirty="0">
                <a:latin typeface="+mn-lt"/>
              </a:rPr>
              <a:t>S</a:t>
            </a:r>
            <a:r>
              <a:rPr lang="pl-PL" dirty="0" smtClean="0">
                <a:latin typeface="+mn-lt"/>
              </a:rPr>
              <a:t>palin</a:t>
            </a:r>
            <a:endParaRPr lang="en-GB" dirty="0">
              <a:latin typeface="+mn-lt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08720"/>
            <a:ext cx="7848600" cy="55446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pl-PL" sz="2800" dirty="0" smtClean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Technolog</a:t>
            </a:r>
            <a:r>
              <a:rPr lang="pl-PL" sz="2800" dirty="0" smtClean="0"/>
              <a:t>ia</a:t>
            </a:r>
            <a:r>
              <a:rPr lang="en-GB" sz="2800" dirty="0" smtClean="0"/>
              <a:t>:</a:t>
            </a:r>
            <a:r>
              <a:rPr lang="pl-PL" sz="2800" dirty="0" smtClean="0"/>
              <a:t> oparta na metodzie mokrej 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pl-PL" sz="2800" dirty="0" smtClean="0"/>
              <a:t>Zespół </a:t>
            </a:r>
            <a:r>
              <a:rPr lang="pl-PL" sz="2800" dirty="0"/>
              <a:t>odpylania spalin </a:t>
            </a:r>
            <a:r>
              <a:rPr lang="pl-PL" sz="2800" dirty="0" smtClean="0"/>
              <a:t>z </a:t>
            </a:r>
            <a:r>
              <a:rPr lang="pl-PL" sz="2800" dirty="0"/>
              <a:t>zastosowaniem </a:t>
            </a:r>
            <a:r>
              <a:rPr lang="pl-PL" sz="2800" dirty="0" smtClean="0"/>
              <a:t>filtrów workowych,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Zespół </a:t>
            </a:r>
            <a:r>
              <a:rPr lang="pl-PL" sz="2800" dirty="0"/>
              <a:t>redukcji kwaśnych nieorganicznych składników zanieczyszczeń spalin</a:t>
            </a:r>
            <a:r>
              <a:rPr lang="pl-PL" sz="2800" dirty="0" smtClean="0"/>
              <a:t>,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Zespół </a:t>
            </a:r>
            <a:r>
              <a:rPr lang="pl-PL" sz="2800" dirty="0"/>
              <a:t>redukowania emisji związków metali ciężkich w postaci gazowej i pyłów</a:t>
            </a:r>
            <a:r>
              <a:rPr lang="pl-PL" sz="2800" dirty="0" smtClean="0"/>
              <a:t>,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Zespół </a:t>
            </a:r>
            <a:r>
              <a:rPr lang="pl-PL" sz="2800" dirty="0"/>
              <a:t>redukowania emisji tlenków azotu - DeNOx (</a:t>
            </a:r>
            <a:r>
              <a:rPr lang="pl-PL" sz="2800" dirty="0" smtClean="0"/>
              <a:t>metoda SNCR),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Zespół </a:t>
            </a:r>
            <a:r>
              <a:rPr lang="pl-PL" sz="2800" dirty="0"/>
              <a:t>redukowania emisji dioksyn i furanów</a:t>
            </a:r>
            <a:r>
              <a:rPr lang="pl-PL" sz="2800" dirty="0" smtClean="0"/>
              <a:t>,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270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8115</TotalTime>
  <Words>390</Words>
  <Application>Microsoft Office PowerPoint</Application>
  <PresentationFormat>On-screen Show (4:3)</PresentationFormat>
  <Paragraphs>95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Projekt niestandardowy</vt:lpstr>
      <vt:lpstr> Zaprojektowanie i wykonanie robót budowlanych z dostawą urządzeń i ich uruchomieniem na Kontrakt nr 1 „BUDOWA ZAKŁADU TERMICZNEGO PRZEKSZTAŁCANIA ODPADÓW KOMUNALNYCH DLA BYDGOSKO-TORUŃSKIEGO OBSZARU METROPOLITALNEGO” </vt:lpstr>
      <vt:lpstr>WYKONAWCA KONSORCJUM FIRM</vt:lpstr>
      <vt:lpstr>Zakład Termicznego Przekształcania Odpadów Komunalnych w Bydgoszczy </vt:lpstr>
      <vt:lpstr>Cel Projektu</vt:lpstr>
      <vt:lpstr>HARMONOGRAM</vt:lpstr>
      <vt:lpstr>JAKOŚĆ I BEZPIECZEŃSTWO</vt:lpstr>
      <vt:lpstr>Parametry ZTPOK</vt:lpstr>
      <vt:lpstr>Opis kotła i komory paleniskowej</vt:lpstr>
      <vt:lpstr>System Oczyszczania Spalin</vt:lpstr>
      <vt:lpstr> Parametry emisyjne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TME - BAGNO</dc:creator>
  <cp:lastModifiedBy>TM.E. Polska</cp:lastModifiedBy>
  <cp:revision>42</cp:revision>
  <dcterms:created xsi:type="dcterms:W3CDTF">2013-09-19T11:32:07Z</dcterms:created>
  <dcterms:modified xsi:type="dcterms:W3CDTF">2013-09-30T06:58:57Z</dcterms:modified>
</cp:coreProperties>
</file>